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94" r:id="rId1"/>
  </p:sldMasterIdLst>
  <p:notesMasterIdLst>
    <p:notesMasterId r:id="rId37"/>
  </p:notesMasterIdLst>
  <p:sldIdLst>
    <p:sldId id="256" r:id="rId2"/>
    <p:sldId id="258" r:id="rId3"/>
    <p:sldId id="296" r:id="rId4"/>
    <p:sldId id="304" r:id="rId5"/>
    <p:sldId id="306" r:id="rId6"/>
    <p:sldId id="298" r:id="rId7"/>
    <p:sldId id="299" r:id="rId8"/>
    <p:sldId id="307" r:id="rId9"/>
    <p:sldId id="295" r:id="rId10"/>
    <p:sldId id="260" r:id="rId11"/>
    <p:sldId id="261" r:id="rId12"/>
    <p:sldId id="315" r:id="rId13"/>
    <p:sldId id="317" r:id="rId14"/>
    <p:sldId id="318" r:id="rId15"/>
    <p:sldId id="351" r:id="rId16"/>
    <p:sldId id="319" r:id="rId17"/>
    <p:sldId id="320" r:id="rId18"/>
    <p:sldId id="322" r:id="rId19"/>
    <p:sldId id="323" r:id="rId20"/>
    <p:sldId id="324" r:id="rId21"/>
    <p:sldId id="326" r:id="rId22"/>
    <p:sldId id="327" r:id="rId23"/>
    <p:sldId id="333" r:id="rId24"/>
    <p:sldId id="275" r:id="rId25"/>
    <p:sldId id="337" r:id="rId26"/>
    <p:sldId id="341" r:id="rId27"/>
    <p:sldId id="316" r:id="rId28"/>
    <p:sldId id="292" r:id="rId29"/>
    <p:sldId id="349" r:id="rId30"/>
    <p:sldId id="346" r:id="rId31"/>
    <p:sldId id="278" r:id="rId32"/>
    <p:sldId id="348" r:id="rId33"/>
    <p:sldId id="352" r:id="rId34"/>
    <p:sldId id="347" r:id="rId35"/>
    <p:sldId id="35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6201" autoAdjust="0"/>
  </p:normalViewPr>
  <p:slideViewPr>
    <p:cSldViewPr snapToGrid="0">
      <p:cViewPr varScale="1">
        <p:scale>
          <a:sx n="77" d="100"/>
          <a:sy n="77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5AB9D-7F03-4FAD-BBE1-DCFC084817ED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A2B2B-9A3B-4E24-8735-6523B783D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6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2B2B-9A3B-4E24-8735-6523B783DE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6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2B2B-9A3B-4E24-8735-6523B783DE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7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74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0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4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4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33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7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5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87" r:id="rId6"/>
    <p:sldLayoutId id="2147483883" r:id="rId7"/>
    <p:sldLayoutId id="2147483884" r:id="rId8"/>
    <p:sldLayoutId id="2147483885" r:id="rId9"/>
    <p:sldLayoutId id="2147483886" r:id="rId10"/>
    <p:sldLayoutId id="21474838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35036-DAA8-6957-205D-D34779E04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5" b="1031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D37CC3-1A07-2FB6-F102-9BDBF815B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5600"/>
              <a:t>Design</a:t>
            </a:r>
            <a:r>
              <a:rPr lang="es-ES" sz="5600"/>
              <a:t> of a Decentralized Social Network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F5B3EE-3DD4-B8B7-11D7-9E0A47D85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Author: Javier Hernández Sánchez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Tutor</a:t>
            </a:r>
            <a:r>
              <a:rPr lang="es-ES" sz="2000" dirty="0"/>
              <a:t>: Alejandro Antonio Alonso Muñoz</a:t>
            </a:r>
          </a:p>
        </p:txBody>
      </p:sp>
    </p:spTree>
    <p:extLst>
      <p:ext uri="{BB962C8B-B14F-4D97-AF65-F5344CB8AC3E}">
        <p14:creationId xmlns:p14="http://schemas.microsoft.com/office/powerpoint/2010/main" val="290831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53C111DC-2B1C-15D0-EFFB-428574D2F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328" b="5484"/>
          <a:stretch/>
        </p:blipFill>
        <p:spPr bwMode="auto">
          <a:xfrm>
            <a:off x="3214259" y="1795055"/>
            <a:ext cx="5763481" cy="3267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E64F763-18CA-29EB-5429-1ED408A7327F}"/>
              </a:ext>
            </a:extLst>
          </p:cNvPr>
          <p:cNvSpPr txBox="1"/>
          <p:nvPr/>
        </p:nvSpPr>
        <p:spPr>
          <a:xfrm>
            <a:off x="4122088" y="811014"/>
            <a:ext cx="4401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Distributed platform</a:t>
            </a:r>
          </a:p>
        </p:txBody>
      </p:sp>
    </p:spTree>
    <p:extLst>
      <p:ext uri="{BB962C8B-B14F-4D97-AF65-F5344CB8AC3E}">
        <p14:creationId xmlns:p14="http://schemas.microsoft.com/office/powerpoint/2010/main" val="196390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3955108" y="828127"/>
            <a:ext cx="4281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Decentralized platform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E4F17F2-763C-BEDA-7B17-A7FA8C41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927" b="2930"/>
          <a:stretch/>
        </p:blipFill>
        <p:spPr bwMode="auto">
          <a:xfrm>
            <a:off x="1401237" y="1771392"/>
            <a:ext cx="9389526" cy="3094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55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3875447" y="666371"/>
            <a:ext cx="3896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General architecture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200999-5393-87D7-6CD4-A150DC1A1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2" b="981"/>
          <a:stretch/>
        </p:blipFill>
        <p:spPr>
          <a:xfrm>
            <a:off x="2762429" y="1406948"/>
            <a:ext cx="6480962" cy="46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Provider selection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67C45B5F-FB93-7DC8-63B7-AFD700B74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9" t="-695" r="23001" b="695"/>
          <a:stretch/>
        </p:blipFill>
        <p:spPr>
          <a:xfrm>
            <a:off x="4034207" y="771988"/>
            <a:ext cx="7868467" cy="50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8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Profile Publication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3E9B34-D70A-2D64-AA3B-78303481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9157" y="1805056"/>
            <a:ext cx="3438939" cy="32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Username reservation and DNS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ABC1D2-1AA1-DA72-177A-EF83B9649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" r="25732"/>
          <a:stretch/>
        </p:blipFill>
        <p:spPr>
          <a:xfrm>
            <a:off x="5502555" y="1446944"/>
            <a:ext cx="5685182" cy="39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6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Profile Request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14D6AB-2627-4F89-E73F-36F2D632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17" y="478122"/>
            <a:ext cx="7566354" cy="5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841246" y="978619"/>
            <a:ext cx="599124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Network Interactions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D68A07-C21A-12DE-BF90-CA20D61E3398}"/>
              </a:ext>
            </a:extLst>
          </p:cNvPr>
          <p:cNvSpPr txBox="1"/>
          <p:nvPr/>
        </p:nvSpPr>
        <p:spPr>
          <a:xfrm>
            <a:off x="841247" y="2252870"/>
            <a:ext cx="5991243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Public publications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Private publications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Private communication channels between users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Deal system: users choose their providers. 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Following and unfollowing accounts</a:t>
            </a:r>
          </a:p>
        </p:txBody>
      </p:sp>
      <p:pic>
        <p:nvPicPr>
          <p:cNvPr id="67" name="Graphic 66" descr="Usuarios">
            <a:extLst>
              <a:ext uri="{FF2B5EF4-FFF2-40B4-BE49-F238E27FC236}">
                <a16:creationId xmlns:a16="http://schemas.microsoft.com/office/drawing/2014/main" id="{CBEAB06B-C895-FD3D-B537-2492931A3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0585" y="1329880"/>
            <a:ext cx="4096886" cy="40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Server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DD92B6-E2B3-724D-4394-76ED2756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1739289"/>
            <a:ext cx="7053626" cy="322703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24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Client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0CFD9C-8ECE-3D63-8633-223044FF9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t="3529"/>
          <a:stretch/>
        </p:blipFill>
        <p:spPr>
          <a:xfrm>
            <a:off x="198783" y="1761500"/>
            <a:ext cx="7559227" cy="359884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16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E7A4DD-237E-379E-1360-AE3849FA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Table of content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1A182-FD22-0442-0E62-3EEDE8ED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800" dirty="0"/>
              <a:t>Introduction to Social Media</a:t>
            </a:r>
          </a:p>
          <a:p>
            <a:pPr marL="457200" indent="-457200">
              <a:buAutoNum type="arabicPeriod"/>
            </a:pPr>
            <a:r>
              <a:rPr lang="en-US" sz="1800" dirty="0"/>
              <a:t>The problems of centralized social media</a:t>
            </a:r>
          </a:p>
          <a:p>
            <a:pPr marL="457200" indent="-457200">
              <a:buAutoNum type="arabicPeriod"/>
            </a:pPr>
            <a:r>
              <a:rPr lang="en-US" sz="1800" dirty="0"/>
              <a:t>Objectives and Requirements</a:t>
            </a:r>
          </a:p>
          <a:p>
            <a:pPr marL="457200" indent="-457200">
              <a:buAutoNum type="arabicPeriod"/>
            </a:pPr>
            <a:r>
              <a:rPr lang="en-US" sz="1800" dirty="0"/>
              <a:t>Design of a decentralized social media</a:t>
            </a:r>
          </a:p>
          <a:p>
            <a:pPr marL="457200" indent="-457200">
              <a:buAutoNum type="arabicPeriod"/>
            </a:pPr>
            <a:r>
              <a:rPr lang="en-US" sz="1800" dirty="0"/>
              <a:t>Development of a decentralized platform</a:t>
            </a:r>
          </a:p>
          <a:p>
            <a:pPr marL="457200" indent="-457200">
              <a:buAutoNum type="arabicPeriod"/>
            </a:pPr>
            <a:r>
              <a:rPr lang="en-US" sz="1800" dirty="0"/>
              <a:t>Conclusions and results</a:t>
            </a:r>
          </a:p>
          <a:p>
            <a:pPr marL="457200" indent="-457200">
              <a:buAutoNum type="arabicPeriod"/>
            </a:pPr>
            <a:r>
              <a:rPr lang="en-US" sz="1800" dirty="0"/>
              <a:t>Future lines</a:t>
            </a:r>
          </a:p>
          <a:p>
            <a:pPr marL="457200" indent="-457200">
              <a:buAutoNum type="arabicPeriod"/>
            </a:pPr>
            <a:endParaRPr lang="en-US" sz="1800" dirty="0"/>
          </a:p>
        </p:txBody>
      </p:sp>
      <p:pic>
        <p:nvPicPr>
          <p:cNvPr id="38" name="Graphic 35" descr="Chateo">
            <a:extLst>
              <a:ext uri="{FF2B5EF4-FFF2-40B4-BE49-F238E27FC236}">
                <a16:creationId xmlns:a16="http://schemas.microsoft.com/office/drawing/2014/main" id="{96A56F58-8097-F398-EF78-FEF62CE5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0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DNS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5F3B56-3F65-DC34-FBEA-E0FF42C6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18" r="679" b="-2"/>
          <a:stretch/>
        </p:blipFill>
        <p:spPr>
          <a:xfrm>
            <a:off x="1963315" y="1830710"/>
            <a:ext cx="3918923" cy="3435117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2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7D56A5-8B46-7744-8D91-17FA18BA40CD}"/>
              </a:ext>
            </a:extLst>
          </p:cNvPr>
          <p:cNvSpPr txBox="1"/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Interactions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252AF-AC5F-829D-EB07-65541CC43C7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b="1" dirty="0"/>
              <a:t>Problems: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Impersonation: There is not self-sovereign digital identity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Inconsistency between providers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30AE42-B72B-85DC-6EC0-29360D7A5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/>
          <a:stretch/>
        </p:blipFill>
        <p:spPr>
          <a:xfrm>
            <a:off x="4901184" y="1212662"/>
            <a:ext cx="6922008" cy="45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7D56A5-8B46-7744-8D91-17FA18BA40CD}"/>
              </a:ext>
            </a:extLst>
          </p:cNvPr>
          <p:cNvSpPr txBox="1"/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Content headers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6CEFBE-330B-4453-5F93-B9F2C4E1310F}"/>
              </a:ext>
            </a:extLst>
          </p:cNvPr>
          <p:cNvSpPr txBox="1"/>
          <p:nvPr/>
        </p:nvSpPr>
        <p:spPr>
          <a:xfrm>
            <a:off x="371094" y="2718054"/>
            <a:ext cx="3383280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</a:pPr>
            <a:r>
              <a:rPr lang="en-US" sz="1700" b="1" dirty="0"/>
              <a:t>Content headers </a:t>
            </a:r>
            <a:r>
              <a:rPr lang="en-US" sz="1700" dirty="0"/>
              <a:t>solve inconsistency and impersonation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</a:pPr>
            <a:endParaRPr lang="en-US" sz="17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6DA93-3540-DFF8-2FDE-4C9DF46D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404341"/>
            <a:ext cx="3553972" cy="60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7D56A5-8B46-7744-8D91-17FA18BA40CD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Content headers II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B0570B-5D9B-1FCC-2C52-4B3295196272}"/>
              </a:ext>
            </a:extLst>
          </p:cNvPr>
          <p:cNvSpPr txBox="1"/>
          <p:nvPr/>
        </p:nvSpPr>
        <p:spPr>
          <a:xfrm>
            <a:off x="411480" y="2834480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1. Anti-impersonation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2. Without inconsistencies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3. Censorship resistant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4. Content security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93FF6-7330-581C-2D79-5DEC7C2A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05" y="2684095"/>
            <a:ext cx="7944016" cy="34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ADE8787-D5AA-E491-40CA-B5F2A360D3DC}"/>
                  </a:ext>
                </a:extLst>
              </p:cNvPr>
              <p:cNvSpPr txBox="1"/>
              <p:nvPr/>
            </p:nvSpPr>
            <p:spPr>
              <a:xfrm>
                <a:off x="2149179" y="2992245"/>
                <a:ext cx="7893639" cy="873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5000" b="0" i="1">
                            <a:latin typeface="Cambria Math" panose="02040503050406030204" pitchFamily="18" charset="0"/>
                          </a:rPr>
                          <m:t>𝑃𝑅𝑂𝑉𝐼𝐷𝐸𝑅𝑆</m:t>
                        </m:r>
                      </m:sub>
                    </m:sSub>
                    <m:r>
                      <a:rPr lang="es-ES" sz="50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50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⬆</m:t>
                    </m:r>
                    <m:r>
                      <a:rPr lang="en-US" sz="5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Resources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ADE8787-D5AA-E491-40CA-B5F2A360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79" y="2992245"/>
                <a:ext cx="7893639" cy="873509"/>
              </a:xfrm>
              <a:prstGeom prst="rect">
                <a:avLst/>
              </a:prstGeom>
              <a:blipFill>
                <a:blip r:embed="rId2"/>
                <a:stretch>
                  <a:fillRect l="-3709" t="-17483" r="-177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83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C211B5D-9A9B-1B56-E738-3DB082708A1B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Proof of Storage 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F8B3D8-8E47-7FCD-36AC-4C1A5EF4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79" y="5147482"/>
            <a:ext cx="5772150" cy="1400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841D25-1C44-67FD-885B-B855C9B69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32" y="1311207"/>
            <a:ext cx="6624443" cy="38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1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C211B5D-9A9B-1B56-E738-3DB082708A1B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Proof of Storage II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A39A2-36FA-C06F-7B02-87B299120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1"/>
          <a:stretch/>
        </p:blipFill>
        <p:spPr>
          <a:xfrm>
            <a:off x="1590675" y="1282148"/>
            <a:ext cx="9010650" cy="43547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166C07-CD5C-8782-FC00-3A7D8EE22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3" t="8819"/>
          <a:stretch/>
        </p:blipFill>
        <p:spPr>
          <a:xfrm>
            <a:off x="8905461" y="5607089"/>
            <a:ext cx="1008408" cy="10421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969A92-C9F9-ADE6-21AE-BF4B4AC6D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3" t="8819"/>
          <a:stretch/>
        </p:blipFill>
        <p:spPr>
          <a:xfrm>
            <a:off x="2278131" y="5607088"/>
            <a:ext cx="1008408" cy="10421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7397CE-5F32-0637-8F82-B4A449EB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5" t="-2609" r="72588" b="11428"/>
          <a:stretch/>
        </p:blipFill>
        <p:spPr>
          <a:xfrm>
            <a:off x="5668618" y="5607087"/>
            <a:ext cx="1008408" cy="10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6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Rectangle 41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5" name="Rectangle 41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37" name="Rectangle 413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nary code background, information technology concept, blue digital data  on computer screen ilustración de Stock | Adobe Stock">
            <a:extLst>
              <a:ext uri="{FF2B5EF4-FFF2-40B4-BE49-F238E27FC236}">
                <a16:creationId xmlns:a16="http://schemas.microsoft.com/office/drawing/2014/main" id="{EDE75829-4699-5148-C71C-5215E1617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r="6368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9" name="Rectangle 413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2F11A-1768-6296-6CDA-A25EDDA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61085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0" dirty="0"/>
              <a:t>5. 	Development of 	a decentralized 	social media</a:t>
            </a:r>
          </a:p>
        </p:txBody>
      </p:sp>
      <p:sp>
        <p:nvSpPr>
          <p:cNvPr id="4141" name="Rectangle 4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3" name="Rectangle 4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527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EE1114F-6DF4-EA42-F6F2-A21FDD27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465" y="4388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C700FB-174A-3C70-27B4-551BC7AFB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465" y="5750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9DF4E7F-F6D4-5208-5887-40A90BC8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465" y="80826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671C7B5-007B-016B-E0E5-29CE8150D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465" y="105051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86822B-2F70-8A0B-00B4-62AF1729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2728" y="689534"/>
            <a:ext cx="8426544" cy="5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A99088-1D22-1176-9D0B-5042A8A5C8F6}"/>
              </a:ext>
            </a:extLst>
          </p:cNvPr>
          <p:cNvSpPr/>
          <p:nvPr/>
        </p:nvSpPr>
        <p:spPr>
          <a:xfrm>
            <a:off x="0" y="313081"/>
            <a:ext cx="12192002" cy="6544918"/>
          </a:xfrm>
          <a:prstGeom prst="rect">
            <a:avLst/>
          </a:prstGeom>
          <a:solidFill>
            <a:srgbClr val="2125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1E0C9DAD-172D-0F9D-FF0E-D59B25F4A3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522"/>
                </p14:media>
              </p:ext>
            </p:extLst>
          </p:nvPr>
        </p:nvPicPr>
        <p:blipFill rotWithShape="1">
          <a:blip r:embed="rId4"/>
          <a:srcRect t="5364" b="3767"/>
          <a:stretch/>
        </p:blipFill>
        <p:spPr>
          <a:xfrm>
            <a:off x="2" y="227511"/>
            <a:ext cx="12192000" cy="62318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A2B5B3-BF8B-DB94-3988-DCBAE6F2A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7490"/>
          <a:stretch/>
        </p:blipFill>
        <p:spPr>
          <a:xfrm>
            <a:off x="0" y="0"/>
            <a:ext cx="12192000" cy="2763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B467A88-9101-763A-4960-9DC5388012DC}"/>
              </a:ext>
            </a:extLst>
          </p:cNvPr>
          <p:cNvSpPr/>
          <p:nvPr/>
        </p:nvSpPr>
        <p:spPr>
          <a:xfrm>
            <a:off x="91865" y="5786993"/>
            <a:ext cx="1399032" cy="488828"/>
          </a:xfrm>
          <a:prstGeom prst="rect">
            <a:avLst/>
          </a:prstGeom>
          <a:solidFill>
            <a:srgbClr val="2125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problem with social media is not content but its distortion of reality  - Big Think">
            <a:extLst>
              <a:ext uri="{FF2B5EF4-FFF2-40B4-BE49-F238E27FC236}">
                <a16:creationId xmlns:a16="http://schemas.microsoft.com/office/drawing/2014/main" id="{8743AB1F-7F8A-1FD0-BCE3-783711B22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81029" y="3078698"/>
            <a:ext cx="4230119" cy="7329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 Introduction to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F0DBC7-CEF4-2BE8-BEC7-9E98A49EB7F7}"/>
              </a:ext>
            </a:extLst>
          </p:cNvPr>
          <p:cNvSpPr txBox="1"/>
          <p:nvPr/>
        </p:nvSpPr>
        <p:spPr>
          <a:xfrm>
            <a:off x="1105427" y="3765884"/>
            <a:ext cx="3218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 Media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4246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Rectangle 41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8" name="Rectangle 414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50" name="Rectangle 41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7 pharmaceutical industry statistics to know in 2023 | Within3">
            <a:extLst>
              <a:ext uri="{FF2B5EF4-FFF2-40B4-BE49-F238E27FC236}">
                <a16:creationId xmlns:a16="http://schemas.microsoft.com/office/drawing/2014/main" id="{97D537B9-9F46-818B-3B57-D6D1F8A72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3" t="-1" r="3349" b="-1"/>
          <a:stretch/>
        </p:blipFill>
        <p:spPr bwMode="auto">
          <a:xfrm flipH="1">
            <a:off x="3930890" y="10"/>
            <a:ext cx="864211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2" name="Rectangle 415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2F11A-1768-6296-6CDA-A25EDDA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0" dirty="0"/>
              <a:t>6. 	Conclusions 	and results </a:t>
            </a:r>
          </a:p>
        </p:txBody>
      </p:sp>
      <p:sp>
        <p:nvSpPr>
          <p:cNvPr id="4154" name="Rectangle 41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6" name="Rectangle 41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81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BFF403-CA26-B5BB-5E19-ADA59295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114550"/>
            <a:ext cx="7029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 descr="Imagen que contiene Gráfico de rectángulos&#10;&#10;Descripción generada automáticamente">
            <a:extLst>
              <a:ext uri="{FF2B5EF4-FFF2-40B4-BE49-F238E27FC236}">
                <a16:creationId xmlns:a16="http://schemas.microsoft.com/office/drawing/2014/main" id="{39D47F64-1F28-8240-E876-50851C9B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4"/>
          <a:stretch/>
        </p:blipFill>
        <p:spPr>
          <a:xfrm>
            <a:off x="2177147" y="1346741"/>
            <a:ext cx="7837703" cy="39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9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 descr="Imagen que contiene Gráfico de rectángulos&#10;&#10;Descripción generada automáticamente">
            <a:extLst>
              <a:ext uri="{FF2B5EF4-FFF2-40B4-BE49-F238E27FC236}">
                <a16:creationId xmlns:a16="http://schemas.microsoft.com/office/drawing/2014/main" id="{39D47F64-1F28-8240-E876-50851C9B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7" y="754954"/>
            <a:ext cx="7837703" cy="51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5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2" name="Rectangle 41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73" name="Rectangle 416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Minimal Rocket 4K wallpaper">
            <a:extLst>
              <a:ext uri="{FF2B5EF4-FFF2-40B4-BE49-F238E27FC236}">
                <a16:creationId xmlns:a16="http://schemas.microsoft.com/office/drawing/2014/main" id="{E32CE728-72C5-6AFA-B6D8-59B385863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r="15653"/>
          <a:stretch/>
        </p:blipFill>
        <p:spPr bwMode="auto">
          <a:xfrm>
            <a:off x="3812814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74" name="Rectangle 416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2F11A-1768-6296-6CDA-A25EDDA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49158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dirty="0"/>
              <a:t>7. 	Future lines</a:t>
            </a:r>
          </a:p>
        </p:txBody>
      </p:sp>
      <p:sp>
        <p:nvSpPr>
          <p:cNvPr id="4169" name="Rectangle 41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1" name="Rectangle 41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878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D23A3AA-62EE-78D1-945A-1F700475ED8B}"/>
              </a:ext>
            </a:extLst>
          </p:cNvPr>
          <p:cNvSpPr txBox="1"/>
          <p:nvPr/>
        </p:nvSpPr>
        <p:spPr>
          <a:xfrm>
            <a:off x="2612572" y="2179839"/>
            <a:ext cx="8033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E2A1C1-234F-C9D4-80AD-7B477FFBCABC}"/>
              </a:ext>
            </a:extLst>
          </p:cNvPr>
          <p:cNvSpPr txBox="1"/>
          <p:nvPr/>
        </p:nvSpPr>
        <p:spPr>
          <a:xfrm>
            <a:off x="2724539" y="3195502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For Your Attention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13496E-A3B5-A8EC-37D4-274CD0EABCBA}"/>
              </a:ext>
            </a:extLst>
          </p:cNvPr>
          <p:cNvSpPr/>
          <p:nvPr/>
        </p:nvSpPr>
        <p:spPr>
          <a:xfrm>
            <a:off x="1978090" y="2373954"/>
            <a:ext cx="513184" cy="13436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46351F9-F226-9E9F-0167-A752AB39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25" y="1492305"/>
            <a:ext cx="5431613" cy="36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0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5 Key Challenges Facing Animal Advocates - Faunalytics">
            <a:extLst>
              <a:ext uri="{FF2B5EF4-FFF2-40B4-BE49-F238E27FC236}">
                <a16:creationId xmlns:a16="http://schemas.microsoft.com/office/drawing/2014/main" id="{C3CBEA5A-D75F-00FE-B42C-EB74ADF74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592" b="1"/>
          <a:stretch/>
        </p:blipFill>
        <p:spPr bwMode="auto">
          <a:xfrm flipH="1"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578652" y="-82526"/>
            <a:ext cx="4461767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2.  Problems of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F0DBC7-CEF4-2BE8-BEC7-9E98A49EB7F7}"/>
              </a:ext>
            </a:extLst>
          </p:cNvPr>
          <p:cNvSpPr txBox="1"/>
          <p:nvPr/>
        </p:nvSpPr>
        <p:spPr>
          <a:xfrm>
            <a:off x="1282740" y="3020670"/>
            <a:ext cx="4023359" cy="158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centralized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Social Media 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12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20E0ED-DE8D-878F-8F68-B81E2226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2" y="1971148"/>
            <a:ext cx="10823713" cy="26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Rectangle 310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07" name="Rectangle 310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4323E6-F958-C927-47B8-01444459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r="81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09" name="Rectangle 310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2F11A-1768-6296-6CDA-A25EDDA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10395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dirty="0"/>
              <a:t>3.	Objectives and         	requirements</a:t>
            </a:r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6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8B409B-41A7-ECFB-0D07-447BE3FCF263}"/>
              </a:ext>
            </a:extLst>
          </p:cNvPr>
          <p:cNvSpPr txBox="1"/>
          <p:nvPr/>
        </p:nvSpPr>
        <p:spPr>
          <a:xfrm>
            <a:off x="438913" y="859536"/>
            <a:ext cx="4832802" cy="1170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Objectives and Requirements</a:t>
            </a:r>
            <a:endParaRPr lang="en-US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0825E1-DEE5-1DAB-D32C-B51DB19D34ED}"/>
              </a:ext>
            </a:extLst>
          </p:cNvPr>
          <p:cNvSpPr txBox="1"/>
          <p:nvPr/>
        </p:nvSpPr>
        <p:spPr>
          <a:xfrm>
            <a:off x="438912" y="2512611"/>
            <a:ext cx="5117062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Main objective</a:t>
            </a:r>
            <a:r>
              <a:rPr lang="en-US" sz="2200" dirty="0"/>
              <a:t>: Solve the problems of current centralized platforms.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C53BC5-8DCE-587B-6C09-50B4A8C30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"/>
          <a:stretch/>
        </p:blipFill>
        <p:spPr>
          <a:xfrm>
            <a:off x="7595005" y="517600"/>
            <a:ext cx="3189429" cy="2743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68CC47-DF41-E223-3A9E-DF66AA18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05" y="4519574"/>
            <a:ext cx="3189429" cy="10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Rectangle 41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0" name="Rectangle 41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52" name="Rectangle 41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Web3 And Decentralization Are Transforming The Real Estate Industry">
            <a:extLst>
              <a:ext uri="{FF2B5EF4-FFF2-40B4-BE49-F238E27FC236}">
                <a16:creationId xmlns:a16="http://schemas.microsoft.com/office/drawing/2014/main" id="{D2AA539A-8C5B-68A6-1941-EF6ADAF65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4" name="Rectangle 415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2F11A-1768-6296-6CDA-A25EDDA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dirty="0"/>
              <a:t>4. 	Design of a 	decentralized 	social media</a:t>
            </a:r>
          </a:p>
        </p:txBody>
      </p:sp>
      <p:sp>
        <p:nvSpPr>
          <p:cNvPr id="4156" name="Rectangle 4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8" name="Rectangle 4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52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7273</TotalTime>
  <Words>221</Words>
  <Application>Microsoft Office PowerPoint</Application>
  <PresentationFormat>Panorámica</PresentationFormat>
  <Paragraphs>59</Paragraphs>
  <Slides>35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Neue Haas Grotesk Text Pro</vt:lpstr>
      <vt:lpstr>AccentBoxVTI</vt:lpstr>
      <vt:lpstr>Design of a Decentralized Social Network</vt:lpstr>
      <vt:lpstr>Table of content</vt:lpstr>
      <vt:lpstr>Presentación de PowerPoint</vt:lpstr>
      <vt:lpstr>Presentación de PowerPoint</vt:lpstr>
      <vt:lpstr>Presentación de PowerPoint</vt:lpstr>
      <vt:lpstr>Presentación de PowerPoint</vt:lpstr>
      <vt:lpstr>3. Objectives and          requirements</vt:lpstr>
      <vt:lpstr>Presentación de PowerPoint</vt:lpstr>
      <vt:lpstr>4.  Design of a  decentralized  social media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5.  Development of  a decentralized  social media</vt:lpstr>
      <vt:lpstr>Presentación de PowerPoint</vt:lpstr>
      <vt:lpstr>Presentación de PowerPoint</vt:lpstr>
      <vt:lpstr>6.  Conclusions  and results </vt:lpstr>
      <vt:lpstr>Presentación de PowerPoint</vt:lpstr>
      <vt:lpstr>Presentación de PowerPoint</vt:lpstr>
      <vt:lpstr>Presentación de PowerPoint</vt:lpstr>
      <vt:lpstr>7.  Future lines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Decentralized Social Network</dc:title>
  <dc:creator>Javier Hernández</dc:creator>
  <cp:lastModifiedBy>Javier Hernández</cp:lastModifiedBy>
  <cp:revision>89</cp:revision>
  <dcterms:created xsi:type="dcterms:W3CDTF">2023-06-11T19:52:21Z</dcterms:created>
  <dcterms:modified xsi:type="dcterms:W3CDTF">2023-07-17T22:16:03Z</dcterms:modified>
</cp:coreProperties>
</file>